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1"/>
  </p:notesMasterIdLst>
  <p:sldIdLst>
    <p:sldId id="256" r:id="rId2"/>
    <p:sldId id="257" r:id="rId3"/>
    <p:sldId id="258" r:id="rId4"/>
    <p:sldId id="265" r:id="rId5"/>
    <p:sldId id="260" r:id="rId6"/>
    <p:sldId id="264" r:id="rId7"/>
    <p:sldId id="261" r:id="rId8"/>
    <p:sldId id="262" r:id="rId9"/>
    <p:sldId id="263" r:id="rId10"/>
  </p:sldIdLst>
  <p:sldSz cx="14630400" cy="8229600"/>
  <p:notesSz cx="8229600" cy="14630400"/>
  <p:defaultTextStyle>
    <a:lvl1pPr marL="0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063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126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189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251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314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377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503" algn="l" defTabSz="91412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10" autoAdjust="0"/>
  </p:normalViewPr>
  <p:slideViewPr>
    <p:cSldViewPr snapToGrid="0" snapToObjects="1">
      <p:cViewPr>
        <p:scale>
          <a:sx n="68" d="100"/>
          <a:sy n="68" d="100"/>
        </p:scale>
        <p:origin x="-276" y="66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FAC10-2400-4675-95E6-56C3E2AE0A89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ACDE7-C50F-453B-B953-B3C3BAF6A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71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063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126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189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251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314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2377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6503" algn="l" defTabSz="91412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75248" y="1645920"/>
            <a:ext cx="13167360" cy="2194560"/>
          </a:xfrm>
        </p:spPr>
        <p:txBody>
          <a:bodyPr vert="horz" lIns="65292" tIns="0" rIns="65292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69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94560" y="3998038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52913" indent="0" algn="ctr">
              <a:buNone/>
            </a:lvl2pPr>
            <a:lvl3pPr marL="1305830" indent="0" algn="ctr">
              <a:buNone/>
            </a:lvl3pPr>
            <a:lvl4pPr marL="1958745" indent="0" algn="ctr">
              <a:buNone/>
            </a:lvl4pPr>
            <a:lvl5pPr marL="2611661" indent="0" algn="ctr">
              <a:buNone/>
            </a:lvl5pPr>
            <a:lvl6pPr marL="3264572" indent="0" algn="ctr">
              <a:buNone/>
            </a:lvl6pPr>
            <a:lvl7pPr marL="3917487" indent="0" algn="ctr">
              <a:buNone/>
            </a:lvl7pPr>
            <a:lvl8pPr marL="4570400" indent="0" algn="ctr">
              <a:buNone/>
            </a:lvl8pPr>
            <a:lvl9pPr marL="5223315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0" y="731520"/>
            <a:ext cx="11338560" cy="219456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69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3009343"/>
            <a:ext cx="11338560" cy="1811654"/>
          </a:xfrm>
        </p:spPr>
        <p:txBody>
          <a:bodyPr anchor="t"/>
          <a:lstStyle>
            <a:lvl1pPr marL="104468" indent="0" algn="l">
              <a:buNone/>
              <a:defRPr sz="2900">
                <a:solidFill>
                  <a:schemeClr val="tx1"/>
                </a:solidFill>
              </a:defRPr>
            </a:lvl1pPr>
            <a:lvl2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79680" y="7700014"/>
            <a:ext cx="1219200" cy="43815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37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37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7660"/>
            <a:ext cx="13167360" cy="13716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5"/>
            <a:ext cx="6464301" cy="901064"/>
          </a:xfrm>
        </p:spPr>
        <p:txBody>
          <a:bodyPr anchor="ctr"/>
          <a:lstStyle>
            <a:lvl1pPr marL="0" indent="0">
              <a:buNone/>
              <a:defRPr sz="3400" b="0" cap="all" baseline="0">
                <a:solidFill>
                  <a:schemeClr val="tx1"/>
                </a:solidFill>
              </a:defRPr>
            </a:lvl1pPr>
            <a:lvl2pPr>
              <a:buNone/>
              <a:defRPr sz="29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7432042" y="1842135"/>
            <a:ext cx="6466840" cy="901064"/>
          </a:xfrm>
        </p:spPr>
        <p:txBody>
          <a:bodyPr anchor="ctr"/>
          <a:lstStyle>
            <a:lvl1pPr marL="0" indent="0">
              <a:buNone/>
              <a:defRPr sz="3400" b="0" cap="all" baseline="0">
                <a:solidFill>
                  <a:schemeClr val="tx1"/>
                </a:solidFill>
              </a:defRPr>
            </a:lvl1pPr>
            <a:lvl2pPr>
              <a:buNone/>
              <a:defRPr sz="29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731520" y="2834640"/>
            <a:ext cx="6464301" cy="45167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2" y="2834640"/>
            <a:ext cx="6466840" cy="45167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30" y="327660"/>
            <a:ext cx="4813301" cy="139446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31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1530" y="1828800"/>
            <a:ext cx="4813301" cy="5522596"/>
          </a:xfr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3700"/>
            </a:lvl1pPr>
            <a:lvl2pPr>
              <a:defRPr sz="3400"/>
            </a:lvl2pPr>
            <a:lvl3pPr>
              <a:defRPr sz="3100"/>
            </a:lvl3pPr>
            <a:lvl4pPr>
              <a:defRPr sz="2900"/>
            </a:lvl4pPr>
            <a:lvl5pPr>
              <a:defRPr sz="2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0" y="731520"/>
            <a:ext cx="8778240" cy="626746"/>
          </a:xfrm>
        </p:spPr>
        <p:txBody>
          <a:bodyPr lIns="65292" rIns="65292" bIns="0" anchor="b">
            <a:sp3d prstMaterial="softEdge"/>
          </a:bodyPr>
          <a:lstStyle>
            <a:lvl1pPr algn="ctr">
              <a:buNone/>
              <a:defRPr sz="29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26080" y="2198370"/>
            <a:ext cx="8778240" cy="475488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46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6080" y="1400145"/>
            <a:ext cx="8778240" cy="636422"/>
          </a:xfrm>
        </p:spPr>
        <p:txBody>
          <a:bodyPr lIns="65292" tIns="65292" rIns="65292" anchor="t"/>
          <a:lstStyle>
            <a:lvl1pPr marL="0" indent="0" algn="ctr">
              <a:buNone/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shade val="30000"/>
                <a:satMod val="115000"/>
                <a:lumMod val="1000"/>
                <a:lumOff val="99000"/>
                <a:alpha val="42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582" tIns="65292" rIns="130582" bIns="65292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650992"/>
          </a:xfrm>
          <a:prstGeom prst="rect">
            <a:avLst/>
          </a:prstGeom>
        </p:spPr>
        <p:txBody>
          <a:bodyPr vert="horz" lIns="130582" tIns="65292" rIns="130582" bIns="65292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31520" y="7700014"/>
            <a:ext cx="3413760" cy="438150"/>
          </a:xfrm>
          <a:prstGeom prst="rect">
            <a:avLst/>
          </a:prstGeom>
        </p:spPr>
        <p:txBody>
          <a:bodyPr vert="horz" lIns="130582" tIns="65292" rIns="130582" bIns="65292" anchor="b"/>
          <a:lstStyle>
            <a:lvl1pPr algn="l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10/13/2023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998720" y="7700014"/>
            <a:ext cx="4632960" cy="438150"/>
          </a:xfrm>
          <a:prstGeom prst="rect">
            <a:avLst/>
          </a:prstGeom>
        </p:spPr>
        <p:txBody>
          <a:bodyPr vert="horz" lIns="130582" tIns="65292" rIns="130582" bIns="65292" anchor="b"/>
          <a:lstStyle>
            <a:lvl1pPr algn="ctr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2679680" y="7700014"/>
            <a:ext cx="1219200" cy="438150"/>
          </a:xfrm>
          <a:prstGeom prst="rect">
            <a:avLst/>
          </a:prstGeom>
        </p:spPr>
        <p:txBody>
          <a:bodyPr vert="horz" lIns="0" tIns="65292" rIns="0" bIns="65292" anchor="b"/>
          <a:lstStyle>
            <a:lvl1pPr algn="r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59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783492" indent="-587619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240537" indent="-40480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19228" indent="-326455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1932625" indent="-261167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206851" indent="-261167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251" indent="-261167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2807534" indent="-261167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094812" indent="-261167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382092" indent="-261167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29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58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87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116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645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1748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7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233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-239150" y="0"/>
            <a:ext cx="14630400" cy="8229600"/>
          </a:xfrm>
          <a:prstGeom prst="rect">
            <a:avLst/>
          </a:prstGeom>
          <a:solidFill>
            <a:srgbClr val="CCCCCC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598944" y="2998470"/>
            <a:ext cx="6053347" cy="833200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6561"/>
              </a:lnSpc>
            </a:pPr>
            <a:r>
              <a:rPr lang="en-US" sz="5300" b="1" kern="0" spc="-157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NSF U.S.A. Scholarship</a:t>
            </a:r>
            <a:endParaRPr lang="en-US" sz="5300" dirty="0"/>
          </a:p>
        </p:txBody>
      </p:sp>
      <p:sp>
        <p:nvSpPr>
          <p:cNvPr id="5" name="Text 3"/>
          <p:cNvSpPr/>
          <p:nvPr/>
        </p:nvSpPr>
        <p:spPr>
          <a:xfrm>
            <a:off x="6319602" y="4164925"/>
            <a:ext cx="7477602" cy="1066205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798"/>
              </a:lnSpc>
            </a:pP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NSF Scholarship is a prestigious award that provides financial support and valuable opportunities for students pursuing STEM education. Discover more about this life-changing scholarship.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1027" name="Picture 3" descr="C:\Users\RAHUL SRIVASTAVA\Desktop\NSF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"/>
            <a:ext cx="9148765" cy="29702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365760"/>
            <a:ext cx="14630400" cy="8229600"/>
          </a:xfrm>
          <a:prstGeom prst="rect">
            <a:avLst/>
          </a:prstGeom>
          <a:solidFill>
            <a:srgbClr val="CCCCCC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202" y="2391509"/>
            <a:ext cx="7477602" cy="1434904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endParaRPr lang="en-US" sz="4400" dirty="0"/>
          </a:p>
          <a:p>
            <a:r>
              <a:rPr lang="en-US" sz="4400" dirty="0"/>
              <a:t>N.S.F. </a:t>
            </a:r>
            <a:r>
              <a:rPr lang="hi-IN" sz="4400" dirty="0"/>
              <a:t>छात्रवृति क्या है ?</a:t>
            </a:r>
          </a:p>
          <a:p>
            <a:r>
              <a:rPr lang="hi-IN" sz="4400" dirty="0"/>
              <a:t/>
            </a:r>
            <a:br>
              <a:rPr lang="hi-IN" sz="4400" dirty="0"/>
            </a:b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33202" y="4264938"/>
            <a:ext cx="7477602" cy="1421606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798"/>
              </a:lnSpc>
            </a:pP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NSF Scholarship is a highly competitive program that aims to support outstanding students in pursuing their studies in Science, Technology, Engineering, and Mathematics (STEM) fields, paving their way towards successful careers.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CCCCC"/>
          </a:solidFill>
          <a:ln w="13097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73643" y="1083213"/>
            <a:ext cx="7569517" cy="1195754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5165"/>
              </a:lnSpc>
            </a:pPr>
            <a:r>
              <a:rPr lang="hi-IN" sz="4400" dirty="0"/>
              <a:t>छात्रवृत्ति का उद्देश्य और लाभ</a:t>
            </a:r>
            <a:endParaRPr lang="en-US" sz="4100" dirty="0"/>
          </a:p>
        </p:txBody>
      </p:sp>
      <p:sp>
        <p:nvSpPr>
          <p:cNvPr id="5" name="Shape 3"/>
          <p:cNvSpPr/>
          <p:nvPr/>
        </p:nvSpPr>
        <p:spPr>
          <a:xfrm>
            <a:off x="6273642" y="2538301"/>
            <a:ext cx="472322" cy="472321"/>
          </a:xfrm>
          <a:prstGeom prst="roundRect">
            <a:avLst>
              <a:gd name="adj" fmla="val 20003"/>
            </a:avLst>
          </a:prstGeom>
          <a:solidFill>
            <a:srgbClr val="DADBF1"/>
          </a:solidFill>
          <a:ln w="13097">
            <a:solidFill>
              <a:srgbClr val="B5B7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35685" y="2577584"/>
            <a:ext cx="148234" cy="393622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 algn="ctr">
              <a:lnSpc>
                <a:spcPts val="3100"/>
              </a:lnSpc>
            </a:pPr>
            <a:r>
              <a:rPr lang="en-US" sz="2400" b="1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955879" y="2610448"/>
            <a:ext cx="2997637" cy="656034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583"/>
              </a:lnSpc>
            </a:pPr>
            <a:r>
              <a:rPr lang="hi-IN" sz="2000" b="1" dirty="0"/>
              <a:t>अगली पीढ़ी को सशक्त बनाना</a:t>
            </a:r>
            <a:endParaRPr lang="en-US" sz="2000" b="1" dirty="0"/>
          </a:p>
        </p:txBody>
      </p:sp>
      <p:sp>
        <p:nvSpPr>
          <p:cNvPr id="8" name="Text 6"/>
          <p:cNvSpPr/>
          <p:nvPr/>
        </p:nvSpPr>
        <p:spPr>
          <a:xfrm>
            <a:off x="6955879" y="3476387"/>
            <a:ext cx="2997637" cy="2014538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646"/>
              </a:lnSpc>
            </a:pPr>
            <a:r>
              <a:rPr lang="en-US" sz="170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NSF Scholarship empowers and encourages the next generation of scientists, engineers, and innovators to excel in their academic and professional journey.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0163413" y="2538301"/>
            <a:ext cx="472322" cy="472321"/>
          </a:xfrm>
          <a:prstGeom prst="roundRect">
            <a:avLst>
              <a:gd name="adj" fmla="val 20003"/>
            </a:avLst>
          </a:prstGeom>
          <a:solidFill>
            <a:srgbClr val="DADBF1"/>
          </a:solidFill>
          <a:ln w="13097">
            <a:solidFill>
              <a:srgbClr val="B5B7E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02597" y="2577584"/>
            <a:ext cx="193954" cy="393622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 algn="ctr">
              <a:lnSpc>
                <a:spcPts val="3100"/>
              </a:lnSpc>
            </a:pPr>
            <a:r>
              <a:rPr lang="en-US" sz="2400" b="1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0845650" y="2610445"/>
            <a:ext cx="2099429" cy="328018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2583"/>
              </a:lnSpc>
            </a:pPr>
            <a:r>
              <a:rPr lang="hi-IN" sz="2000" b="1" dirty="0"/>
              <a:t>वित्तीय सहायता</a:t>
            </a:r>
            <a:endParaRPr lang="en-US" sz="2000" b="1" dirty="0"/>
          </a:p>
        </p:txBody>
      </p:sp>
      <p:sp>
        <p:nvSpPr>
          <p:cNvPr id="12" name="Text 10"/>
          <p:cNvSpPr/>
          <p:nvPr/>
        </p:nvSpPr>
        <p:spPr>
          <a:xfrm>
            <a:off x="10845650" y="3148370"/>
            <a:ext cx="2997637" cy="1678781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646"/>
              </a:lnSpc>
            </a:pPr>
            <a:r>
              <a:rPr lang="en-US" sz="170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Recipients receive financial support to cover tuition fees, living expenses, and other educational costs, providing a solid foundation for success.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73642" y="5864788"/>
            <a:ext cx="472322" cy="472321"/>
          </a:xfrm>
          <a:prstGeom prst="roundRect">
            <a:avLst>
              <a:gd name="adj" fmla="val 20003"/>
            </a:avLst>
          </a:prstGeom>
          <a:solidFill>
            <a:srgbClr val="DADBF1"/>
          </a:solidFill>
          <a:ln w="13097">
            <a:solidFill>
              <a:srgbClr val="B5B7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9025" y="5904071"/>
            <a:ext cx="201573" cy="393622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 algn="ctr">
              <a:lnSpc>
                <a:spcPts val="3100"/>
              </a:lnSpc>
            </a:pPr>
            <a:r>
              <a:rPr lang="en-US" sz="2400" b="1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955869" y="5936933"/>
            <a:ext cx="3331250" cy="328018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2583"/>
              </a:lnSpc>
            </a:pPr>
            <a:r>
              <a:rPr lang="hi-IN" sz="2000" b="1" dirty="0"/>
              <a:t>परामर्श और नेटवर्किंग</a:t>
            </a:r>
            <a:endParaRPr lang="en-US" sz="2000" b="1" dirty="0"/>
          </a:p>
        </p:txBody>
      </p:sp>
      <p:sp>
        <p:nvSpPr>
          <p:cNvPr id="16" name="Text 14"/>
          <p:cNvSpPr/>
          <p:nvPr/>
        </p:nvSpPr>
        <p:spPr>
          <a:xfrm>
            <a:off x="6955869" y="6474865"/>
            <a:ext cx="6887290" cy="1007269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646"/>
              </a:lnSpc>
            </a:pPr>
            <a:r>
              <a:rPr lang="en-US" sz="1700" kern="0" spc="-3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Students have access to a vast network of mentors and industry professionals, fostering valuable connections and guidance for future opportunities.</a:t>
            </a:r>
            <a:endParaRPr lang="en-US" sz="17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2535"/>
            <a:ext cx="65" cy="23212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22218" rIns="0" bIns="-2221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4227" y="1575582"/>
            <a:ext cx="258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4000" b="1" dirty="0"/>
              <a:t>पात्रता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52024" y="3080825"/>
            <a:ext cx="413590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b="1" dirty="0" smtClean="0"/>
              <a:t>शैक्षणिक</a:t>
            </a:r>
            <a:r>
              <a:rPr lang="en-US" dirty="0" smtClean="0"/>
              <a:t>  </a:t>
            </a:r>
            <a:r>
              <a:rPr lang="hi-IN" sz="3200" b="1" dirty="0" smtClean="0"/>
              <a:t>योग्यता </a:t>
            </a:r>
            <a:endParaRPr lang="en-US" sz="3200" b="1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Applicants </a:t>
            </a:r>
            <a:r>
              <a:rPr lang="en-US" dirty="0"/>
              <a:t>must demonstrate strong academic performance, including high grades and achievements in STEM-related subjects.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17056" y="2897945"/>
            <a:ext cx="379827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b="1" dirty="0"/>
              <a:t>राष्ट्रीयता</a:t>
            </a:r>
            <a:endParaRPr lang="en-US" sz="3200" b="1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NSF Scholarship is open to citizens or permanent residents of the country, promoting local talent and expertise.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49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0340"/>
            <a:ext cx="14630400" cy="8229600"/>
          </a:xfrm>
          <a:prstGeom prst="rect">
            <a:avLst/>
          </a:prstGeom>
          <a:solidFill>
            <a:srgbClr val="CCCCCC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5" y="1656877"/>
            <a:ext cx="5154573" cy="694373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5468"/>
              </a:lnSpc>
            </a:pPr>
            <a:r>
              <a:rPr lang="hi-IN" sz="5400" dirty="0"/>
              <a:t>आवेदन प्रक्रिया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2349104" y="2795592"/>
            <a:ext cx="44410" cy="377713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2621222" y="3196889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2121279" y="2969188"/>
            <a:ext cx="499942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89632" y="3010853"/>
            <a:ext cx="163235" cy="416482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 algn="ctr">
              <a:lnSpc>
                <a:spcPts val="3281"/>
              </a:lnSpc>
            </a:pPr>
            <a:r>
              <a:rPr lang="en-US" sz="2600" b="1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3593306" y="3017758"/>
            <a:ext cx="3123128" cy="347186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2734"/>
              </a:lnSpc>
            </a:pPr>
            <a:r>
              <a:rPr lang="en-US" sz="2100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Dates and Deadlines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3593307" y="3587118"/>
            <a:ext cx="8999101" cy="759799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798"/>
              </a:lnSpc>
            </a:pPr>
            <a:r>
              <a:rPr lang="en-US" sz="2400" b="1" dirty="0"/>
              <a:t>Last date for scholarship application is 31st December, 2023.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2621222" y="5196542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2" name="Shape 10"/>
          <p:cNvSpPr/>
          <p:nvPr/>
        </p:nvSpPr>
        <p:spPr>
          <a:xfrm>
            <a:off x="2121279" y="4968842"/>
            <a:ext cx="499942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70583" y="5010507"/>
            <a:ext cx="201334" cy="416482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 algn="ctr">
              <a:lnSpc>
                <a:spcPts val="3281"/>
              </a:lnSpc>
            </a:pPr>
            <a:r>
              <a:rPr lang="en-US" sz="2600" b="1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593306" y="5017413"/>
            <a:ext cx="2661880" cy="347186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2734"/>
              </a:lnSpc>
            </a:pPr>
            <a:r>
              <a:rPr lang="en-US" sz="2100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Required Documents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3593307" y="5586774"/>
            <a:ext cx="8999101" cy="710803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798"/>
              </a:lnSpc>
            </a:pP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Gather all necessary documents, such </a:t>
            </a:r>
            <a:r>
              <a:rPr lang="en-US" sz="1700" kern="0" spc="-36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</a:t>
            </a:r>
            <a:r>
              <a:rPr lang="en-US" sz="1700" b="1" kern="0" spc="-36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dob, address </a:t>
            </a:r>
            <a:r>
              <a:rPr lang="en-US" sz="1700" b="1" kern="0" spc="-36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proff</a:t>
            </a:r>
            <a:r>
              <a:rPr lang="en-US" sz="1700" b="1" kern="0" spc="-36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ID PAN card , Bank details </a:t>
            </a:r>
            <a:r>
              <a:rPr lang="en-US" sz="1700" b="1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academic transcripts</a:t>
            </a:r>
            <a:r>
              <a:rPr lang="en-US" sz="1700" b="1" kern="0" spc="-36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NCC certificate sports certificate , caste certificate ,income certificate recommendation </a:t>
            </a:r>
            <a:r>
              <a:rPr lang="en-US" sz="1700" b="1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letters, and personal statements</a:t>
            </a: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to complete your application.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1008" y="2456086"/>
            <a:ext cx="9931791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1.India </a:t>
            </a:r>
            <a:r>
              <a:rPr lang="en-US" dirty="0"/>
              <a:t>Chapter announces scholarships through local media and in schools </a:t>
            </a:r>
            <a:r>
              <a:rPr lang="en-US" b="1" dirty="0"/>
              <a:t>(Aug)</a:t>
            </a:r>
            <a:r>
              <a:rPr lang="en-US" dirty="0"/>
              <a:t>.</a:t>
            </a:r>
          </a:p>
          <a:p>
            <a:r>
              <a:rPr lang="en-US" dirty="0" smtClean="0"/>
              <a:t>2.Students </a:t>
            </a:r>
            <a:r>
              <a:rPr lang="en-US" dirty="0"/>
              <a:t>send their details and request for an application </a:t>
            </a:r>
            <a:r>
              <a:rPr lang="en-US" b="1" dirty="0"/>
              <a:t>(Aug-Dec)</a:t>
            </a:r>
            <a:r>
              <a:rPr lang="en-US" dirty="0"/>
              <a:t>.</a:t>
            </a:r>
          </a:p>
          <a:p>
            <a:r>
              <a:rPr lang="en-US" dirty="0" smtClean="0"/>
              <a:t>3.India </a:t>
            </a:r>
            <a:r>
              <a:rPr lang="en-US" dirty="0"/>
              <a:t>Chapter coordinator screens requests and send applications to eligible </a:t>
            </a:r>
            <a:r>
              <a:rPr lang="en-US" dirty="0" smtClean="0"/>
              <a:t>     candidates</a:t>
            </a:r>
            <a:r>
              <a:rPr lang="en-US" dirty="0"/>
              <a:t> </a:t>
            </a:r>
            <a:r>
              <a:rPr lang="en-US" b="1" dirty="0"/>
              <a:t>(Oct-Dec)</a:t>
            </a:r>
            <a:r>
              <a:rPr lang="en-US" dirty="0"/>
              <a:t>.</a:t>
            </a:r>
          </a:p>
          <a:p>
            <a:r>
              <a:rPr lang="en-US" dirty="0" smtClean="0"/>
              <a:t>4.Applications </a:t>
            </a:r>
            <a:r>
              <a:rPr lang="en-US" dirty="0"/>
              <a:t>are completed and mailed by students. Income certificates and mark sheets are part of the application </a:t>
            </a:r>
            <a:r>
              <a:rPr lang="en-US" b="1" dirty="0"/>
              <a:t>(Aug-Dec)</a:t>
            </a:r>
            <a:r>
              <a:rPr lang="en-US" dirty="0"/>
              <a:t>.</a:t>
            </a:r>
          </a:p>
          <a:p>
            <a:r>
              <a:rPr lang="en-US" dirty="0" smtClean="0"/>
              <a:t>5.India </a:t>
            </a:r>
            <a:r>
              <a:rPr lang="en-US" dirty="0"/>
              <a:t>Chapter Coordinator(ICC) forms a selection panel, reviews applications and </a:t>
            </a:r>
            <a:r>
              <a:rPr lang="en-US" dirty="0" smtClean="0"/>
              <a:t>shortlists </a:t>
            </a:r>
            <a:r>
              <a:rPr lang="en-US" dirty="0"/>
              <a:t>candidates to Interview </a:t>
            </a:r>
            <a:r>
              <a:rPr lang="en-US" b="1" dirty="0"/>
              <a:t>(Sep-Oct)</a:t>
            </a:r>
            <a:r>
              <a:rPr lang="en-US" dirty="0"/>
              <a:t>.</a:t>
            </a:r>
          </a:p>
          <a:p>
            <a:r>
              <a:rPr lang="en-US" dirty="0" smtClean="0"/>
              <a:t>6.ICC </a:t>
            </a:r>
            <a:r>
              <a:rPr lang="en-US" dirty="0"/>
              <a:t>and selection panel interview candidates. One parent is expected to accompany the student. Bus or train fee is reimbursed to the student </a:t>
            </a:r>
            <a:r>
              <a:rPr lang="en-US" b="1" dirty="0"/>
              <a:t>(Sep-Oct)</a:t>
            </a:r>
            <a:r>
              <a:rPr lang="en-US" dirty="0"/>
              <a:t>.</a:t>
            </a:r>
          </a:p>
          <a:p>
            <a:r>
              <a:rPr lang="en-US" dirty="0" smtClean="0"/>
              <a:t>7.ICC </a:t>
            </a:r>
            <a:r>
              <a:rPr lang="en-US" dirty="0"/>
              <a:t>sends recommendations to NSF India Coordinator in Hyderabad </a:t>
            </a:r>
            <a:r>
              <a:rPr lang="en-US" b="1" dirty="0"/>
              <a:t>(Oct-Dec)</a:t>
            </a:r>
            <a:r>
              <a:rPr lang="en-US" dirty="0"/>
              <a:t>.</a:t>
            </a:r>
          </a:p>
          <a:p>
            <a:r>
              <a:rPr lang="en-US" dirty="0" smtClean="0"/>
              <a:t>8.NSF </a:t>
            </a:r>
            <a:r>
              <a:rPr lang="en-US" dirty="0"/>
              <a:t>India Coordinator and US Scholarships team do file review. Sometimes further clarifications are requested before approval </a:t>
            </a:r>
            <a:r>
              <a:rPr lang="en-US" b="1" dirty="0"/>
              <a:t>(Nov-Feb)</a:t>
            </a:r>
            <a:endParaRPr lang="en-US" dirty="0"/>
          </a:p>
          <a:p>
            <a:r>
              <a:rPr lang="en-US" dirty="0" smtClean="0"/>
              <a:t>9.The </a:t>
            </a:r>
            <a:r>
              <a:rPr lang="en-US" dirty="0"/>
              <a:t>chapter also processes any renewals at t his time since NSF supports the student through the entire course of study </a:t>
            </a:r>
            <a:r>
              <a:rPr lang="en-US" b="1" dirty="0"/>
              <a:t>(Aug-Oct)</a:t>
            </a:r>
            <a:r>
              <a:rPr lang="en-US" dirty="0"/>
              <a:t>.</a:t>
            </a:r>
          </a:p>
          <a:p>
            <a:r>
              <a:rPr lang="en-US" dirty="0" smtClean="0"/>
              <a:t>10India </a:t>
            </a:r>
            <a:r>
              <a:rPr lang="en-US" dirty="0"/>
              <a:t>Chapter holds an awards ceremony and honors NSF scholarships recipients </a:t>
            </a:r>
            <a:r>
              <a:rPr lang="en-US" b="1" dirty="0"/>
              <a:t>(Dec-Feb)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1007" y="928770"/>
            <a:ext cx="61475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600" dirty="0"/>
              <a:t>महत्वपूर्ण </a:t>
            </a:r>
            <a:r>
              <a:rPr lang="en-US" sz="3600" dirty="0" smtClean="0"/>
              <a:t> </a:t>
            </a:r>
            <a:r>
              <a:rPr lang="hi-IN" sz="3600" dirty="0" smtClean="0"/>
              <a:t>बिंदु</a:t>
            </a:r>
            <a:r>
              <a:rPr lang="hi-IN" sz="3600" dirty="0"/>
              <a:t> </a:t>
            </a:r>
            <a:endParaRPr lang="hi-IN" sz="3600" dirty="0"/>
          </a:p>
          <a:p>
            <a:r>
              <a:rPr lang="hi-IN" sz="3600" dirty="0"/>
              <a:t/>
            </a:r>
            <a:br>
              <a:rPr lang="hi-IN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179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CCCCC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4" y="1487689"/>
            <a:ext cx="4631650" cy="694373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5468"/>
              </a:lnSpc>
            </a:pPr>
            <a:r>
              <a:rPr lang="hi-IN" sz="4400" b="1" dirty="0"/>
              <a:t>चयन प्रक्रिया</a:t>
            </a:r>
            <a:endParaRPr lang="en-US" sz="4400" b="1" dirty="0"/>
          </a:p>
        </p:txBody>
      </p:sp>
      <p:sp>
        <p:nvSpPr>
          <p:cNvPr id="5" name="Shape 3"/>
          <p:cNvSpPr/>
          <p:nvPr/>
        </p:nvSpPr>
        <p:spPr>
          <a:xfrm>
            <a:off x="7293054" y="2626404"/>
            <a:ext cx="44410" cy="4115395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6" name="Shape 4"/>
          <p:cNvSpPr/>
          <p:nvPr/>
        </p:nvSpPr>
        <p:spPr>
          <a:xfrm>
            <a:off x="7565174" y="3027701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7" name="Shape 5"/>
          <p:cNvSpPr/>
          <p:nvPr/>
        </p:nvSpPr>
        <p:spPr>
          <a:xfrm>
            <a:off x="7065229" y="2800000"/>
            <a:ext cx="499942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33584" y="2841665"/>
            <a:ext cx="163235" cy="416482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 algn="ctr">
              <a:lnSpc>
                <a:spcPts val="3281"/>
              </a:lnSpc>
            </a:pPr>
            <a:r>
              <a:rPr lang="en-US" sz="2600" b="1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537258" y="2848570"/>
            <a:ext cx="2333506" cy="347186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2734"/>
              </a:lnSpc>
            </a:pPr>
            <a:r>
              <a:rPr lang="en-US" sz="2100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Evaluation Criteria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8537260" y="3417928"/>
            <a:ext cx="4055150" cy="1777008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798"/>
              </a:lnSpc>
            </a:pP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panel of experts reviews applications based on academic performance, leadership potential, extracurricular activities, and commitment to STEM fields.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287632" y="4138553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5229" y="3910853"/>
            <a:ext cx="499942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14535" y="3952518"/>
            <a:ext cx="201334" cy="416482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 algn="ctr">
              <a:lnSpc>
                <a:spcPts val="3281"/>
              </a:lnSpc>
            </a:pPr>
            <a:r>
              <a:rPr lang="en-US" sz="2600" b="1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2037996" y="3959425"/>
            <a:ext cx="4055150" cy="694373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 algn="r">
              <a:lnSpc>
                <a:spcPts val="2734"/>
              </a:lnSpc>
            </a:pPr>
            <a:r>
              <a:rPr lang="en-US" sz="2100" b="1" kern="0" spc="-6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Interview Process (if applicable)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2037996" y="4875967"/>
            <a:ext cx="4055150" cy="1066205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 algn="r">
              <a:lnSpc>
                <a:spcPts val="2798"/>
              </a:lnSpc>
            </a:pP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Shortlisted candidates may be invited for an interview to further assess their suitability for the scholarship.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068"/>
            <a:ext cx="14630400" cy="8229600"/>
          </a:xfrm>
          <a:prstGeom prst="rect">
            <a:avLst/>
          </a:prstGeom>
          <a:solidFill>
            <a:srgbClr val="CCCCCC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4" y="2151578"/>
            <a:ext cx="6920032" cy="694373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5468"/>
              </a:lnSpc>
            </a:pPr>
            <a:r>
              <a:rPr lang="hi-IN" sz="4400" b="1" dirty="0"/>
              <a:t>लाभ और अवसर</a:t>
            </a:r>
            <a:endParaRPr lang="en-US" sz="4400" b="1" dirty="0"/>
          </a:p>
        </p:txBody>
      </p:sp>
      <p:sp>
        <p:nvSpPr>
          <p:cNvPr id="5" name="Text 3"/>
          <p:cNvSpPr/>
          <p:nvPr/>
        </p:nvSpPr>
        <p:spPr>
          <a:xfrm>
            <a:off x="2037994" y="3401378"/>
            <a:ext cx="2725698" cy="416482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3281"/>
              </a:lnSpc>
            </a:pPr>
            <a:r>
              <a:rPr lang="en-US" sz="2600" b="1" kern="0" spc="-7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Financial Support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2037995" y="4040029"/>
            <a:ext cx="5006221" cy="1066205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798"/>
              </a:lnSpc>
            </a:pP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Recipients receive full or partial financial support, relieving the burden of educational expenses and allowing them to focus on their studies.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93806" y="3401378"/>
            <a:ext cx="5006221" cy="832961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3281"/>
              </a:lnSpc>
            </a:pPr>
            <a:r>
              <a:rPr lang="en-US" sz="2600" b="1" kern="0" spc="-7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Networking and Mentorship Opportunities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7593806" y="4456509"/>
            <a:ext cx="5006221" cy="1421606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798"/>
              </a:lnSpc>
            </a:pP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Engage with a diverse network of scholars, professionals, and mentors who provide guidance, support, and valuable connections for future career prospects.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CCCCC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202" y="2890123"/>
            <a:ext cx="4443890" cy="694373"/>
          </a:xfrm>
          <a:prstGeom prst="rect">
            <a:avLst/>
          </a:prstGeom>
          <a:noFill/>
          <a:ln/>
        </p:spPr>
        <p:txBody>
          <a:bodyPr wrap="none" lIns="91414" tIns="45706" rIns="91414" bIns="45706" rtlCol="0" anchor="t"/>
          <a:lstStyle/>
          <a:p>
            <a:pPr>
              <a:lnSpc>
                <a:spcPts val="5468"/>
              </a:lnSpc>
            </a:pPr>
            <a:r>
              <a:rPr lang="hi-IN" sz="4400" b="1" dirty="0" smtClean="0"/>
              <a:t>निष्कर्ष</a:t>
            </a:r>
            <a:endParaRPr lang="en-US" sz="4400" b="1" dirty="0"/>
          </a:p>
        </p:txBody>
      </p:sp>
      <p:sp>
        <p:nvSpPr>
          <p:cNvPr id="5" name="Text 3"/>
          <p:cNvSpPr/>
          <p:nvPr/>
        </p:nvSpPr>
        <p:spPr>
          <a:xfrm>
            <a:off x="833202" y="3917752"/>
            <a:ext cx="7477602" cy="1421606"/>
          </a:xfrm>
          <a:prstGeom prst="rect">
            <a:avLst/>
          </a:prstGeom>
          <a:noFill/>
          <a:ln/>
        </p:spPr>
        <p:txBody>
          <a:bodyPr wrap="square" lIns="91414" tIns="45706" rIns="91414" bIns="45706" rtlCol="0" anchor="t"/>
          <a:lstStyle/>
          <a:p>
            <a:pPr>
              <a:lnSpc>
                <a:spcPts val="2798"/>
              </a:lnSpc>
            </a:pPr>
            <a:r>
              <a:rPr lang="en-US" sz="1700" kern="0" spc="-36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NSF Scholarship presents an invaluable opportunity for deserving students to pursue their passions in STEM and unlock a world of possibilities. Seize this chance and embark on an extraordinary educational journey!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140</TotalTime>
  <Words>432</Words>
  <Application>Microsoft Office PowerPoint</Application>
  <PresentationFormat>Custom</PresentationFormat>
  <Paragraphs>65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Rahul srivastava</cp:lastModifiedBy>
  <cp:revision>14</cp:revision>
  <dcterms:created xsi:type="dcterms:W3CDTF">2023-10-08T06:42:48Z</dcterms:created>
  <dcterms:modified xsi:type="dcterms:W3CDTF">2023-10-13T16:13:57Z</dcterms:modified>
</cp:coreProperties>
</file>